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792087"/>
          </a:xfrm>
        </p:spPr>
        <p:txBody>
          <a:bodyPr>
            <a:normAutofit fontScale="90000"/>
          </a:bodyPr>
          <a:lstStyle/>
          <a:p>
            <a:r>
              <a:rPr lang="uk-UA" sz="2000" dirty="0">
                <a:latin typeface="Arial Narrow" pitchFamily="34" charset="0"/>
              </a:rPr>
              <a:t>Херсонський державний університет</a:t>
            </a:r>
            <a:br>
              <a:rPr lang="uk-UA" sz="2000" dirty="0">
                <a:latin typeface="Arial Narrow" pitchFamily="34" charset="0"/>
              </a:rPr>
            </a:br>
            <a:r>
              <a:rPr lang="uk-UA" sz="2000" dirty="0">
                <a:latin typeface="Arial Narrow" pitchFamily="34" charset="0"/>
              </a:rPr>
              <a:t>Факультет української й іноземної філології та журналістики</a:t>
            </a:r>
            <a:br>
              <a:rPr lang="uk-UA" sz="2000" dirty="0">
                <a:latin typeface="Arial Narrow" pitchFamily="34" charset="0"/>
              </a:rPr>
            </a:br>
            <a:r>
              <a:rPr lang="uk-UA" sz="2000" dirty="0">
                <a:latin typeface="Arial Narrow" pitchFamily="34" charset="0"/>
              </a:rPr>
              <a:t>Кафедра німецької та романської філології</a:t>
            </a:r>
            <a:br>
              <a:rPr lang="uk-UA" sz="2000" dirty="0">
                <a:latin typeface="Arial Narrow" pitchFamily="34" charset="0"/>
              </a:rPr>
            </a:br>
            <a:endParaRPr lang="uk-UA" sz="2000" dirty="0">
              <a:latin typeface="Arial Narrow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484784"/>
            <a:ext cx="6800800" cy="4154016"/>
          </a:xfrm>
        </p:spPr>
        <p:txBody>
          <a:bodyPr>
            <a:normAutofit/>
          </a:bodyPr>
          <a:lstStyle/>
          <a:p>
            <a:pPr algn="r"/>
            <a:r>
              <a:rPr lang="uk-UA" sz="1800" dirty="0" smtClean="0">
                <a:latin typeface="Arial Narrow" pitchFamily="34" charset="0"/>
              </a:rPr>
              <a:t>Вибіркова компонента</a:t>
            </a:r>
          </a:p>
          <a:p>
            <a:pPr algn="r"/>
            <a:r>
              <a:rPr lang="uk-UA" sz="1800" b="1" dirty="0" smtClean="0">
                <a:latin typeface="Arial Narrow" pitchFamily="34" charset="0"/>
              </a:rPr>
              <a:t>Аналітичне читання та письмо</a:t>
            </a:r>
          </a:p>
          <a:p>
            <a:pPr algn="r"/>
            <a:r>
              <a:rPr lang="uk-UA" sz="1800" dirty="0" smtClean="0">
                <a:latin typeface="Arial Narrow" pitchFamily="34" charset="0"/>
              </a:rPr>
              <a:t>ОП «Філологія (Германські мови та</a:t>
            </a:r>
          </a:p>
          <a:p>
            <a:pPr algn="r"/>
            <a:r>
              <a:rPr lang="uk-UA" sz="1800" dirty="0" smtClean="0">
                <a:latin typeface="Arial Narrow" pitchFamily="34" charset="0"/>
              </a:rPr>
              <a:t> літератури (переклад) включно»</a:t>
            </a:r>
          </a:p>
          <a:p>
            <a:pPr algn="r"/>
            <a:r>
              <a:rPr lang="uk-UA" sz="1800" dirty="0" smtClean="0">
                <a:latin typeface="Arial Narrow" pitchFamily="34" charset="0"/>
              </a:rPr>
              <a:t>СВО Бакалавр</a:t>
            </a:r>
          </a:p>
          <a:p>
            <a:pPr algn="r"/>
            <a:r>
              <a:rPr lang="uk-UA" sz="1800" dirty="0" smtClean="0">
                <a:latin typeface="Arial Narrow" pitchFamily="34" charset="0"/>
              </a:rPr>
              <a:t>Спеціальність 014.02 Середня освіта</a:t>
            </a:r>
          </a:p>
          <a:p>
            <a:pPr algn="r"/>
            <a:r>
              <a:rPr lang="uk-UA" sz="1800" dirty="0" smtClean="0">
                <a:latin typeface="Arial Narrow" pitchFamily="34" charset="0"/>
              </a:rPr>
              <a:t>(мова і література німецька)</a:t>
            </a:r>
          </a:p>
          <a:p>
            <a:pPr algn="r"/>
            <a:r>
              <a:rPr lang="uk-UA" sz="1800" dirty="0" smtClean="0">
                <a:latin typeface="Arial Narrow" pitchFamily="34" charset="0"/>
              </a:rPr>
              <a:t>Укладач: </a:t>
            </a:r>
            <a:r>
              <a:rPr lang="uk-UA" sz="1800" dirty="0" err="1" smtClean="0">
                <a:latin typeface="Arial Narrow" pitchFamily="34" charset="0"/>
              </a:rPr>
              <a:t>д.філол</a:t>
            </a:r>
            <a:r>
              <a:rPr lang="uk-UA" sz="1800" dirty="0" smtClean="0">
                <a:latin typeface="Arial Narrow" pitchFamily="34" charset="0"/>
              </a:rPr>
              <a:t>. н. Романова Н.В.</a:t>
            </a:r>
          </a:p>
          <a:p>
            <a:endParaRPr lang="uk-UA" sz="1800" dirty="0">
              <a:latin typeface="Arial Narrow" pitchFamily="34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827584" y="1844824"/>
            <a:ext cx="2808312" cy="2160240"/>
          </a:xfrm>
          <a:prstGeom prst="rect">
            <a:avLst/>
          </a:prstGeom>
        </p:spPr>
      </p:pic>
      <p:pic>
        <p:nvPicPr>
          <p:cNvPr id="5" name="Picture 3" descr="D:\_ИЗОБРАЖЕНИЯ\фото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210390"/>
            <a:ext cx="1381125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445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576063"/>
          </a:xfrm>
        </p:spPr>
        <p:txBody>
          <a:bodyPr>
            <a:normAutofit/>
          </a:bodyPr>
          <a:lstStyle/>
          <a:p>
            <a:r>
              <a:rPr lang="uk-UA" sz="2000" b="1" dirty="0">
                <a:latin typeface="Arial Narrow" pitchFamily="34" charset="0"/>
              </a:rPr>
              <a:t>МЕТА КУРСУ</a:t>
            </a:r>
            <a:endParaRPr lang="uk-UA" sz="2000" dirty="0">
              <a:latin typeface="Arial Narrow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772816"/>
            <a:ext cx="6912768" cy="3865984"/>
          </a:xfrm>
        </p:spPr>
        <p:txBody>
          <a:bodyPr>
            <a:normAutofit/>
          </a:bodyPr>
          <a:lstStyle/>
          <a:p>
            <a:pPr marL="285750" indent="-285750" algn="just">
              <a:buFontTx/>
              <a:buChar char="-"/>
            </a:pPr>
            <a:r>
              <a:rPr lang="uk-UA" sz="1800" dirty="0" smtClean="0">
                <a:latin typeface="Arial Narrow" pitchFamily="34" charset="0"/>
              </a:rPr>
              <a:t>Формування </a:t>
            </a:r>
            <a:r>
              <a:rPr lang="uk-UA" sz="1800" dirty="0">
                <a:latin typeface="Arial Narrow" pitchFamily="34" charset="0"/>
              </a:rPr>
              <a:t>у студентів умінь </a:t>
            </a:r>
            <a:r>
              <a:rPr lang="uk-UA" sz="1800" dirty="0" smtClean="0">
                <a:latin typeface="Arial Narrow" pitchFamily="34" charset="0"/>
              </a:rPr>
              <a:t>інтерпретувати німецькомовні художні твори за змістом і формою</a:t>
            </a:r>
            <a:endParaRPr lang="uk-UA" sz="1800" dirty="0">
              <a:latin typeface="Arial Narrow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tretch>
            <a:fillRect/>
          </a:stretch>
        </p:blipFill>
        <p:spPr>
          <a:xfrm>
            <a:off x="1331640" y="2996952"/>
            <a:ext cx="6768752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611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576063"/>
          </a:xfrm>
        </p:spPr>
        <p:txBody>
          <a:bodyPr>
            <a:normAutofit/>
          </a:bodyPr>
          <a:lstStyle/>
          <a:p>
            <a:r>
              <a:rPr lang="uk-UA" sz="2000" b="1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ЗАВДАННЯ КУРСУ</a:t>
            </a:r>
            <a:endParaRPr lang="uk-UA" sz="2000" dirty="0">
              <a:latin typeface="Arial Narrow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556792"/>
            <a:ext cx="7160840" cy="4082008"/>
          </a:xfrm>
        </p:spPr>
        <p:txBody>
          <a:bodyPr>
            <a:normAutofit/>
          </a:bodyPr>
          <a:lstStyle/>
          <a:p>
            <a:pPr algn="just"/>
            <a:r>
              <a:rPr lang="uk-UA" sz="1800" b="1" u="sng" dirty="0" smtClean="0">
                <a:latin typeface="Arial Narrow" pitchFamily="34" charset="0"/>
              </a:rPr>
              <a:t>Теоретичні</a:t>
            </a:r>
            <a:r>
              <a:rPr lang="uk-UA" sz="1800" dirty="0" smtClean="0">
                <a:latin typeface="Arial Narrow" pitchFamily="34" charset="0"/>
              </a:rPr>
              <a:t>: познайомити з провідними концепціями художнього тексту та літературою Німеччини, Австрії, Швейцарії; розкрити жанрові особливості художнього тексту; витлумачити поняттєво-теоретичний апарат зі стилістики (метафора, метонімія, порівняння, епітет, гра слів, оксиморон, іронія, сарказм); висвітлити етапи інтерпретації художнього тексту; </a:t>
            </a:r>
            <a:endParaRPr lang="uk-UA" sz="1800" b="1" u="sng" dirty="0">
              <a:latin typeface="Arial Narrow" pitchFamily="34" charset="0"/>
            </a:endParaRPr>
          </a:p>
          <a:p>
            <a:pPr algn="just"/>
            <a:r>
              <a:rPr lang="uk-UA" sz="1800" b="1" u="sng" dirty="0" smtClean="0">
                <a:latin typeface="Arial Narrow" pitchFamily="34" charset="0"/>
              </a:rPr>
              <a:t>Практичні</a:t>
            </a:r>
            <a:r>
              <a:rPr lang="uk-UA" sz="1800" b="1" u="sng" dirty="0">
                <a:latin typeface="Arial Narrow" pitchFamily="34" charset="0"/>
              </a:rPr>
              <a:t>:</a:t>
            </a:r>
            <a:r>
              <a:rPr lang="uk-UA" sz="1800" dirty="0">
                <a:latin typeface="Arial Narrow" pitchFamily="34" charset="0"/>
              </a:rPr>
              <a:t> розвивати вміння і навички читання автентичних </a:t>
            </a:r>
            <a:r>
              <a:rPr lang="uk-UA" sz="1800" dirty="0" smtClean="0">
                <a:latin typeface="Arial Narrow" pitchFamily="34" charset="0"/>
              </a:rPr>
              <a:t>художніх текстів носіїв мови; навчити інтерпретувати художній текст за моделлю, що поєднує форму і зміст; вдосконалювати знання, вміння і навички усного й писемного мовлення у річищі прочитаного матеріалу</a:t>
            </a:r>
            <a:endParaRPr lang="uk-UA" sz="1800" dirty="0">
              <a:latin typeface="Arial Narrow" pitchFamily="34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5004048" y="3933056"/>
            <a:ext cx="2736304" cy="23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948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764705"/>
            <a:ext cx="7772400" cy="648072"/>
          </a:xfrm>
        </p:spPr>
        <p:txBody>
          <a:bodyPr>
            <a:normAutofit/>
          </a:bodyPr>
          <a:lstStyle/>
          <a:p>
            <a:r>
              <a:rPr lang="uk-UA" sz="2000" b="1" dirty="0">
                <a:latin typeface="Arial Narrow" pitchFamily="34" charset="0"/>
              </a:rPr>
              <a:t>ПРОГРАМНІ РЕЗУЛЬТАТИ НАВЧАННЯ</a:t>
            </a:r>
            <a:endParaRPr lang="uk-UA" sz="2000" dirty="0">
              <a:latin typeface="Arial Narrow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99" y="1556792"/>
            <a:ext cx="7272833" cy="4082008"/>
          </a:xfrm>
        </p:spPr>
        <p:txBody>
          <a:bodyPr>
            <a:normAutofit/>
          </a:bodyPr>
          <a:lstStyle/>
          <a:p>
            <a:pPr algn="just"/>
            <a:r>
              <a:rPr lang="uk-UA" sz="1800" b="1" dirty="0">
                <a:latin typeface="Arial Narrow" pitchFamily="34" charset="0"/>
              </a:rPr>
              <a:t>ПРН2. </a:t>
            </a:r>
            <a:r>
              <a:rPr lang="uk-UA" sz="1800" dirty="0">
                <a:latin typeface="Arial Narrow" pitchFamily="34" charset="0"/>
              </a:rPr>
              <a:t>Знання сучасних філологічних і дидактичних засад навчання іноземних мов і світової літератури та вміння використовувати різні теорії і досвід (вітчизняний, закордонний) у процесі вирішення професійних завдань.</a:t>
            </a:r>
          </a:p>
          <a:p>
            <a:pPr algn="just"/>
            <a:r>
              <a:rPr lang="uk-UA" sz="1800" b="1" dirty="0">
                <a:latin typeface="Arial Narrow" pitchFamily="34" charset="0"/>
              </a:rPr>
              <a:t>ПРН8. </a:t>
            </a:r>
            <a:r>
              <a:rPr lang="uk-UA" sz="1800" dirty="0">
                <a:latin typeface="Arial Narrow" pitchFamily="34" charset="0"/>
              </a:rPr>
              <a:t>Уміння аналізувати, діагностувати та корегувати власну педагогічну</a:t>
            </a:r>
            <a:r>
              <a:rPr lang="uk-UA" sz="1800" b="1" dirty="0">
                <a:latin typeface="Arial Narrow" pitchFamily="34" charset="0"/>
              </a:rPr>
              <a:t> </a:t>
            </a:r>
            <a:r>
              <a:rPr lang="uk-UA" sz="1800" dirty="0">
                <a:latin typeface="Arial Narrow" pitchFamily="34" charset="0"/>
              </a:rPr>
              <a:t>діяльність з метою підвищення ефективності освітнього процесу.</a:t>
            </a:r>
          </a:p>
          <a:p>
            <a:pPr algn="just"/>
            <a:r>
              <a:rPr lang="uk-UA" sz="1800" b="1" dirty="0">
                <a:latin typeface="Arial Narrow" pitchFamily="34" charset="0"/>
              </a:rPr>
              <a:t>ПРН9. </a:t>
            </a:r>
            <a:r>
              <a:rPr lang="uk-UA" sz="1800" dirty="0">
                <a:latin typeface="Arial Narrow" pitchFamily="34" charset="0"/>
              </a:rPr>
              <a:t>Знання мовних норм, соціокультурної ситуації розвитку української та німецької, англійської мов, особливості використання мовних одиниць у певному контексті, мовний дискурс художньої літератури й сучасності. </a:t>
            </a:r>
          </a:p>
          <a:p>
            <a:pPr algn="just"/>
            <a:r>
              <a:rPr lang="uk-UA" sz="1800" b="1" dirty="0">
                <a:latin typeface="Arial Narrow" pitchFamily="34" charset="0"/>
              </a:rPr>
              <a:t>ПРН15.</a:t>
            </a:r>
            <a:r>
              <a:rPr lang="uk-UA" sz="1800" dirty="0">
                <a:latin typeface="Arial Narrow" pitchFamily="34" charset="0"/>
              </a:rPr>
              <a:t> Здатність учитися впродовж життя і вдосконалювати з високим рівнем автономності набуту під час навчання кваліфікацію.</a:t>
            </a:r>
          </a:p>
          <a:p>
            <a:endParaRPr lang="uk-UA" sz="1800" dirty="0">
              <a:latin typeface="Arial Narrow" pitchFamily="34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5868144" y="4365104"/>
            <a:ext cx="1800225" cy="1800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897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764705"/>
            <a:ext cx="7772400" cy="648072"/>
          </a:xfrm>
        </p:spPr>
        <p:txBody>
          <a:bodyPr>
            <a:normAutofit/>
          </a:bodyPr>
          <a:lstStyle/>
          <a:p>
            <a:r>
              <a:rPr lang="uk-UA" sz="2000" b="1" dirty="0">
                <a:latin typeface="Arial Narrow" pitchFamily="34" charset="0"/>
              </a:rPr>
              <a:t>ПРОГРАМА КУРСУ</a:t>
            </a:r>
            <a:endParaRPr lang="uk-UA" sz="2000" dirty="0">
              <a:latin typeface="Arial Narrow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412776"/>
            <a:ext cx="7128792" cy="422602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sz="1800" dirty="0" smtClean="0">
                <a:latin typeface="Arial Narrow" pitchFamily="34" charset="0"/>
              </a:rPr>
              <a:t>Теоретичні засади (провідні концепції художнього тексту, особливості жанрів художнього тексту,  поняття «метафора», «метонімія», «порівняння», «епітет», «</a:t>
            </a:r>
            <a:r>
              <a:rPr lang="uk-UA" sz="1800" dirty="0">
                <a:latin typeface="Arial Narrow" pitchFamily="34" charset="0"/>
              </a:rPr>
              <a:t>г</a:t>
            </a:r>
            <a:r>
              <a:rPr lang="uk-UA" sz="1800" dirty="0" smtClean="0">
                <a:latin typeface="Arial Narrow" pitchFamily="34" charset="0"/>
              </a:rPr>
              <a:t>ра слів», «оксиморон», «іронія», «сарказм»).</a:t>
            </a:r>
          </a:p>
          <a:p>
            <a:pPr algn="just"/>
            <a:r>
              <a:rPr lang="uk-UA" sz="1800" dirty="0">
                <a:latin typeface="Arial Narrow" pitchFamily="34" charset="0"/>
              </a:rPr>
              <a:t>Творчість Т. </a:t>
            </a:r>
            <a:r>
              <a:rPr lang="uk-UA" sz="1800" dirty="0" err="1">
                <a:latin typeface="Arial Narrow" pitchFamily="34" charset="0"/>
              </a:rPr>
              <a:t>Брюссіга</a:t>
            </a:r>
            <a:r>
              <a:rPr lang="uk-UA" sz="1800" dirty="0">
                <a:latin typeface="Arial Narrow" pitchFamily="34" charset="0"/>
              </a:rPr>
              <a:t> та його роман «</a:t>
            </a:r>
            <a:r>
              <a:rPr lang="de-DE" sz="1800" dirty="0">
                <a:latin typeface="Arial Narrow" pitchFamily="34" charset="0"/>
              </a:rPr>
              <a:t>Am kürzeren Ende der Sonnenallee</a:t>
            </a:r>
            <a:r>
              <a:rPr lang="uk-UA" sz="1800" dirty="0">
                <a:latin typeface="Arial Narrow" pitchFamily="34" charset="0"/>
              </a:rPr>
              <a:t>».</a:t>
            </a:r>
            <a:endParaRPr lang="de-DE" sz="1800" dirty="0">
              <a:latin typeface="Arial Narrow" pitchFamily="34" charset="0"/>
            </a:endParaRPr>
          </a:p>
          <a:p>
            <a:pPr algn="just"/>
            <a:r>
              <a:rPr lang="uk-UA" sz="1800" dirty="0" smtClean="0">
                <a:latin typeface="Arial Narrow" pitchFamily="34" charset="0"/>
              </a:rPr>
              <a:t>Творчість Р. </a:t>
            </a:r>
            <a:r>
              <a:rPr lang="uk-UA" sz="1800" dirty="0" err="1" smtClean="0">
                <a:latin typeface="Arial Narrow" pitchFamily="34" charset="0"/>
              </a:rPr>
              <a:t>Велш</a:t>
            </a:r>
            <a:r>
              <a:rPr lang="uk-UA" sz="1800" dirty="0" smtClean="0">
                <a:latin typeface="Arial Narrow" pitchFamily="34" charset="0"/>
              </a:rPr>
              <a:t> та її новела «</a:t>
            </a:r>
            <a:r>
              <a:rPr lang="de-DE" sz="1800" dirty="0" smtClean="0">
                <a:latin typeface="Arial Narrow" pitchFamily="34" charset="0"/>
              </a:rPr>
              <a:t>Katzenmusik</a:t>
            </a:r>
            <a:r>
              <a:rPr lang="uk-UA" sz="1800" dirty="0" smtClean="0">
                <a:latin typeface="Arial Narrow" pitchFamily="34" charset="0"/>
              </a:rPr>
              <a:t>»</a:t>
            </a:r>
            <a:r>
              <a:rPr lang="de-DE" sz="1800" dirty="0" smtClean="0">
                <a:latin typeface="Arial Narrow" pitchFamily="34" charset="0"/>
              </a:rPr>
              <a:t>.</a:t>
            </a:r>
            <a:endParaRPr lang="uk-UA" sz="1800" dirty="0" smtClean="0">
              <a:latin typeface="Arial Narrow" pitchFamily="34" charset="0"/>
            </a:endParaRPr>
          </a:p>
          <a:p>
            <a:pPr algn="just"/>
            <a:r>
              <a:rPr lang="uk-UA" sz="1800" dirty="0" smtClean="0">
                <a:latin typeface="Arial Narrow" pitchFamily="34" charset="0"/>
              </a:rPr>
              <a:t>Творчість У. </a:t>
            </a:r>
            <a:r>
              <a:rPr lang="uk-UA" sz="1800" dirty="0" err="1" smtClean="0">
                <a:latin typeface="Arial Narrow" pitchFamily="34" charset="0"/>
              </a:rPr>
              <a:t>Відмера</a:t>
            </a:r>
            <a:r>
              <a:rPr lang="uk-UA" sz="1800" dirty="0" smtClean="0">
                <a:latin typeface="Arial Narrow" pitchFamily="34" charset="0"/>
              </a:rPr>
              <a:t> та його оповідання «</a:t>
            </a:r>
            <a:r>
              <a:rPr lang="de-DE" sz="1800" dirty="0">
                <a:latin typeface="Arial Narrow" pitchFamily="34" charset="0"/>
              </a:rPr>
              <a:t>Stille </a:t>
            </a:r>
            <a:r>
              <a:rPr lang="de-DE" sz="1800" dirty="0" smtClean="0">
                <a:latin typeface="Arial Narrow" pitchFamily="34" charset="0"/>
              </a:rPr>
              <a:t>Post</a:t>
            </a:r>
            <a:r>
              <a:rPr lang="uk-UA" sz="1800" dirty="0" smtClean="0">
                <a:latin typeface="Arial Narrow" pitchFamily="34" charset="0"/>
              </a:rPr>
              <a:t>».</a:t>
            </a:r>
          </a:p>
          <a:p>
            <a:pPr algn="just"/>
            <a:r>
              <a:rPr lang="uk-UA" sz="1800" dirty="0" smtClean="0">
                <a:latin typeface="Arial Narrow" pitchFamily="34" charset="0"/>
              </a:rPr>
              <a:t>Творчість В. </a:t>
            </a:r>
            <a:r>
              <a:rPr lang="uk-UA" sz="1800" dirty="0" err="1" smtClean="0">
                <a:latin typeface="Arial Narrow" pitchFamily="34" charset="0"/>
              </a:rPr>
              <a:t>Ґааса</a:t>
            </a:r>
            <a:r>
              <a:rPr lang="uk-UA" sz="1800" dirty="0" smtClean="0">
                <a:latin typeface="Arial Narrow" pitchFamily="34" charset="0"/>
              </a:rPr>
              <a:t> та його роман «</a:t>
            </a:r>
            <a:r>
              <a:rPr lang="de-DE" sz="1800" dirty="0">
                <a:latin typeface="Arial Narrow" pitchFamily="34" charset="0"/>
              </a:rPr>
              <a:t>Verteidigung der </a:t>
            </a:r>
            <a:r>
              <a:rPr lang="de-DE" sz="1800" dirty="0" smtClean="0">
                <a:latin typeface="Arial Narrow" pitchFamily="34" charset="0"/>
              </a:rPr>
              <a:t>Missionarsstellung</a:t>
            </a:r>
            <a:r>
              <a:rPr lang="uk-UA" sz="1800" dirty="0" smtClean="0">
                <a:latin typeface="Arial Narrow" pitchFamily="34" charset="0"/>
              </a:rPr>
              <a:t>».</a:t>
            </a:r>
          </a:p>
          <a:p>
            <a:pPr algn="just"/>
            <a:r>
              <a:rPr lang="uk-UA" sz="1800" dirty="0" smtClean="0">
                <a:latin typeface="Arial Narrow" pitchFamily="34" charset="0"/>
              </a:rPr>
              <a:t>Творчість Т. </a:t>
            </a:r>
            <a:r>
              <a:rPr lang="uk-UA" sz="1800" dirty="0" err="1" smtClean="0">
                <a:latin typeface="Arial Narrow" pitchFamily="34" charset="0"/>
              </a:rPr>
              <a:t>Главінича</a:t>
            </a:r>
            <a:r>
              <a:rPr lang="uk-UA" sz="1800" dirty="0" smtClean="0">
                <a:latin typeface="Arial Narrow" pitchFamily="34" charset="0"/>
              </a:rPr>
              <a:t> та його роман «</a:t>
            </a:r>
            <a:r>
              <a:rPr lang="de-DE" sz="1800" dirty="0">
                <a:latin typeface="Arial Narrow" pitchFamily="34" charset="0"/>
              </a:rPr>
              <a:t>Die Arbeit der Nacht</a:t>
            </a:r>
            <a:r>
              <a:rPr lang="uk-UA" sz="1800" dirty="0">
                <a:latin typeface="Arial Narrow" pitchFamily="34" charset="0"/>
              </a:rPr>
              <a:t>».</a:t>
            </a:r>
          </a:p>
          <a:p>
            <a:pPr algn="just"/>
            <a:r>
              <a:rPr lang="uk-UA" sz="1800" dirty="0" smtClean="0">
                <a:latin typeface="Arial Narrow" pitchFamily="34" charset="0"/>
              </a:rPr>
              <a:t>Творчість </a:t>
            </a:r>
            <a:r>
              <a:rPr lang="uk-UA" sz="1800" dirty="0">
                <a:latin typeface="Arial Narrow" pitchFamily="34" charset="0"/>
              </a:rPr>
              <a:t>В. Г. </a:t>
            </a:r>
            <a:r>
              <a:rPr lang="uk-UA" sz="1800" dirty="0" err="1">
                <a:latin typeface="Arial Narrow" pitchFamily="34" charset="0"/>
              </a:rPr>
              <a:t>Зебальда</a:t>
            </a:r>
            <a:r>
              <a:rPr lang="uk-UA" sz="1800" dirty="0">
                <a:latin typeface="Arial Narrow" pitchFamily="34" charset="0"/>
              </a:rPr>
              <a:t> та його роман «</a:t>
            </a:r>
            <a:r>
              <a:rPr lang="de-DE" sz="1800" dirty="0" err="1">
                <a:latin typeface="Arial Narrow" pitchFamily="34" charset="0"/>
              </a:rPr>
              <a:t>Austerlitz</a:t>
            </a:r>
            <a:r>
              <a:rPr lang="uk-UA" sz="1800" dirty="0" smtClean="0">
                <a:latin typeface="Arial Narrow" pitchFamily="34" charset="0"/>
              </a:rPr>
              <a:t>».</a:t>
            </a:r>
          </a:p>
          <a:p>
            <a:pPr algn="just"/>
            <a:r>
              <a:rPr lang="uk-UA" sz="1800" dirty="0" smtClean="0">
                <a:latin typeface="Arial Narrow" pitchFamily="34" charset="0"/>
              </a:rPr>
              <a:t>Творчість М. </a:t>
            </a:r>
            <a:r>
              <a:rPr lang="uk-UA" sz="1800" dirty="0" err="1" smtClean="0">
                <a:latin typeface="Arial Narrow" pitchFamily="34" charset="0"/>
              </a:rPr>
              <a:t>Зутера</a:t>
            </a:r>
            <a:r>
              <a:rPr lang="uk-UA" sz="1800" dirty="0" smtClean="0">
                <a:latin typeface="Arial Narrow" pitchFamily="34" charset="0"/>
              </a:rPr>
              <a:t> та його роман «</a:t>
            </a:r>
            <a:r>
              <a:rPr lang="de-DE" sz="1800" dirty="0">
                <a:latin typeface="Arial Narrow" pitchFamily="34" charset="0"/>
              </a:rPr>
              <a:t>Die Zeit, die </a:t>
            </a:r>
            <a:r>
              <a:rPr lang="de-DE" sz="1800" dirty="0" smtClean="0">
                <a:latin typeface="Arial Narrow" pitchFamily="34" charset="0"/>
              </a:rPr>
              <a:t>Zeit</a:t>
            </a:r>
            <a:r>
              <a:rPr lang="uk-UA" sz="1800" dirty="0" smtClean="0">
                <a:latin typeface="Arial Narrow" pitchFamily="34" charset="0"/>
              </a:rPr>
              <a:t>».</a:t>
            </a:r>
            <a:endParaRPr lang="de-DE" sz="1800" dirty="0">
              <a:latin typeface="Arial Narrow" pitchFamily="34" charset="0"/>
            </a:endParaRPr>
          </a:p>
          <a:p>
            <a:pPr algn="just"/>
            <a:r>
              <a:rPr lang="uk-UA" sz="1800" dirty="0" smtClean="0">
                <a:latin typeface="Arial Narrow" pitchFamily="34" charset="0"/>
              </a:rPr>
              <a:t>Творчість М. Л. </a:t>
            </a:r>
            <a:r>
              <a:rPr lang="uk-UA" sz="1800" dirty="0" err="1" smtClean="0">
                <a:latin typeface="Arial Narrow" pitchFamily="34" charset="0"/>
              </a:rPr>
              <a:t>Кашніц</a:t>
            </a:r>
            <a:r>
              <a:rPr lang="uk-UA" sz="1800" dirty="0" smtClean="0">
                <a:latin typeface="Arial Narrow" pitchFamily="34" charset="0"/>
              </a:rPr>
              <a:t> та її новела «</a:t>
            </a:r>
            <a:r>
              <a:rPr lang="de-DE" sz="1800" dirty="0" smtClean="0">
                <a:latin typeface="Arial Narrow" pitchFamily="34" charset="0"/>
              </a:rPr>
              <a:t>Ja, mein Engel</a:t>
            </a:r>
            <a:r>
              <a:rPr lang="uk-UA" sz="1800" dirty="0" smtClean="0">
                <a:latin typeface="Arial Narrow" pitchFamily="34" charset="0"/>
              </a:rPr>
              <a:t>».</a:t>
            </a:r>
          </a:p>
          <a:p>
            <a:pPr algn="just"/>
            <a:r>
              <a:rPr lang="uk-UA" sz="1800" dirty="0" err="1" smtClean="0">
                <a:latin typeface="Arial Narrow" pitchFamily="34" charset="0"/>
              </a:rPr>
              <a:t>Твлорчість</a:t>
            </a:r>
            <a:r>
              <a:rPr lang="uk-UA" sz="1800" dirty="0" smtClean="0">
                <a:latin typeface="Arial Narrow" pitchFamily="34" charset="0"/>
              </a:rPr>
              <a:t> Д. </a:t>
            </a:r>
            <a:r>
              <a:rPr lang="uk-UA" sz="1800" dirty="0" err="1" smtClean="0">
                <a:latin typeface="Arial Narrow" pitchFamily="34" charset="0"/>
              </a:rPr>
              <a:t>Кельмана</a:t>
            </a:r>
            <a:r>
              <a:rPr lang="uk-UA" sz="1800" dirty="0" smtClean="0">
                <a:latin typeface="Arial Narrow" pitchFamily="34" charset="0"/>
              </a:rPr>
              <a:t> та його роман «</a:t>
            </a:r>
            <a:r>
              <a:rPr lang="de-DE" sz="1800" dirty="0" smtClean="0">
                <a:latin typeface="Arial Narrow" pitchFamily="34" charset="0"/>
              </a:rPr>
              <a:t>Vermessung der Welt</a:t>
            </a:r>
            <a:r>
              <a:rPr lang="uk-UA" sz="1800" dirty="0" smtClean="0">
                <a:latin typeface="Arial Narrow" pitchFamily="34" charset="0"/>
              </a:rPr>
              <a:t>».</a:t>
            </a:r>
            <a:endParaRPr lang="de-DE" sz="1800" dirty="0">
              <a:latin typeface="Arial Narrow" pitchFamily="34" charset="0"/>
            </a:endParaRPr>
          </a:p>
          <a:p>
            <a:pPr algn="just"/>
            <a:r>
              <a:rPr lang="uk-UA" sz="1800" dirty="0" smtClean="0">
                <a:latin typeface="Arial Narrow" pitchFamily="34" charset="0"/>
              </a:rPr>
              <a:t>Творчість П. </a:t>
            </a:r>
            <a:r>
              <a:rPr lang="uk-UA" sz="1800" dirty="0" err="1" smtClean="0">
                <a:latin typeface="Arial Narrow" pitchFamily="34" charset="0"/>
              </a:rPr>
              <a:t>Курцека</a:t>
            </a:r>
            <a:r>
              <a:rPr lang="uk-UA" sz="1800" dirty="0" smtClean="0">
                <a:latin typeface="Arial Narrow" pitchFamily="34" charset="0"/>
              </a:rPr>
              <a:t> та його роман «</a:t>
            </a:r>
            <a:r>
              <a:rPr lang="de-DE" sz="1800" dirty="0">
                <a:latin typeface="Arial Narrow" pitchFamily="34" charset="0"/>
              </a:rPr>
              <a:t>Der vorige Sommer und der Sommer </a:t>
            </a:r>
            <a:r>
              <a:rPr lang="de-DE" sz="1800" dirty="0" smtClean="0">
                <a:latin typeface="Arial Narrow" pitchFamily="34" charset="0"/>
              </a:rPr>
              <a:t>davor</a:t>
            </a:r>
            <a:r>
              <a:rPr lang="uk-UA" sz="1800" dirty="0" smtClean="0">
                <a:latin typeface="Arial Narrow" pitchFamily="34" charset="0"/>
              </a:rPr>
              <a:t>».</a:t>
            </a:r>
            <a:endParaRPr lang="de-DE" sz="1800" dirty="0">
              <a:latin typeface="Arial Narrow" pitchFamily="34" charset="0"/>
            </a:endParaRPr>
          </a:p>
          <a:p>
            <a:pPr algn="just"/>
            <a:r>
              <a:rPr lang="uk-UA" sz="1800" dirty="0" smtClean="0">
                <a:latin typeface="Arial Narrow" pitchFamily="34" charset="0"/>
              </a:rPr>
              <a:t>Творчість  Г. Мюллер та її роман «</a:t>
            </a:r>
            <a:r>
              <a:rPr lang="de-DE" sz="1800" dirty="0" smtClean="0">
                <a:latin typeface="Arial Narrow" pitchFamily="34" charset="0"/>
              </a:rPr>
              <a:t>Atemschaukel</a:t>
            </a:r>
            <a:r>
              <a:rPr lang="uk-UA" sz="1800" dirty="0" smtClean="0">
                <a:latin typeface="Arial Narrow" pitchFamily="34" charset="0"/>
              </a:rPr>
              <a:t>»</a:t>
            </a:r>
            <a:r>
              <a:rPr lang="de-DE" sz="1800" dirty="0" smtClean="0">
                <a:latin typeface="Arial Narrow" pitchFamily="34" charset="0"/>
              </a:rPr>
              <a:t>.</a:t>
            </a:r>
          </a:p>
          <a:p>
            <a:pPr algn="just"/>
            <a:r>
              <a:rPr lang="uk-UA" sz="1800" dirty="0" smtClean="0">
                <a:latin typeface="Arial Narrow" pitchFamily="34" charset="0"/>
              </a:rPr>
              <a:t>Творчість А. </a:t>
            </a:r>
            <a:r>
              <a:rPr lang="uk-UA" sz="1800" dirty="0" err="1" smtClean="0">
                <a:latin typeface="Arial Narrow" pitchFamily="34" charset="0"/>
              </a:rPr>
              <a:t>Пент</a:t>
            </a:r>
            <a:r>
              <a:rPr lang="uk-UA" sz="1800" dirty="0" smtClean="0">
                <a:latin typeface="Arial Narrow" pitchFamily="34" charset="0"/>
              </a:rPr>
              <a:t> та її короткі оповідання «</a:t>
            </a:r>
            <a:r>
              <a:rPr lang="de-DE" sz="1800" dirty="0" smtClean="0">
                <a:latin typeface="Arial Narrow" pitchFamily="34" charset="0"/>
              </a:rPr>
              <a:t>Lexikon </a:t>
            </a:r>
            <a:r>
              <a:rPr lang="de-DE" sz="1800" dirty="0">
                <a:latin typeface="Arial Narrow" pitchFamily="34" charset="0"/>
              </a:rPr>
              <a:t>der </a:t>
            </a:r>
            <a:r>
              <a:rPr lang="de-DE" sz="1800" dirty="0" smtClean="0">
                <a:latin typeface="Arial Narrow" pitchFamily="34" charset="0"/>
              </a:rPr>
              <a:t>Angst</a:t>
            </a:r>
            <a:r>
              <a:rPr lang="uk-UA" sz="1800" dirty="0" smtClean="0">
                <a:latin typeface="Arial Narrow" pitchFamily="34" charset="0"/>
              </a:rPr>
              <a:t>».</a:t>
            </a:r>
            <a:endParaRPr lang="de-DE" sz="1800" dirty="0">
              <a:latin typeface="Arial Narrow" pitchFamily="34" charset="0"/>
            </a:endParaRPr>
          </a:p>
          <a:p>
            <a:pPr algn="just"/>
            <a:endParaRPr lang="de-DE" sz="1800" dirty="0" smtClean="0">
              <a:latin typeface="Arial Narrow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tretch>
            <a:fillRect/>
          </a:stretch>
        </p:blipFill>
        <p:spPr>
          <a:xfrm>
            <a:off x="6948265" y="2492897"/>
            <a:ext cx="1872208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61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764705"/>
            <a:ext cx="7772400" cy="576064"/>
          </a:xfrm>
        </p:spPr>
        <p:txBody>
          <a:bodyPr>
            <a:normAutofit/>
          </a:bodyPr>
          <a:lstStyle/>
          <a:p>
            <a:r>
              <a:rPr lang="uk-UA" sz="2000" b="1" dirty="0">
                <a:latin typeface="Arial Narrow" pitchFamily="34" charset="0"/>
              </a:rPr>
              <a:t>КОНТРОЛЬ ЗНАНЬ</a:t>
            </a:r>
            <a:endParaRPr lang="uk-UA" sz="2000" dirty="0">
              <a:latin typeface="Arial Narrow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700808"/>
            <a:ext cx="6728792" cy="3937992"/>
          </a:xfrm>
        </p:spPr>
        <p:txBody>
          <a:bodyPr>
            <a:normAutofit/>
          </a:bodyPr>
          <a:lstStyle/>
          <a:p>
            <a:pPr algn="just"/>
            <a:r>
              <a:rPr lang="uk-UA" sz="1800" b="1" dirty="0">
                <a:latin typeface="Arial Narrow" pitchFamily="34" charset="0"/>
              </a:rPr>
              <a:t>Поточний контроль:</a:t>
            </a:r>
          </a:p>
          <a:p>
            <a:pPr marL="285750" indent="-285750" algn="just">
              <a:buFontTx/>
              <a:buChar char="-"/>
            </a:pPr>
            <a:r>
              <a:rPr lang="uk-UA" sz="1800" dirty="0">
                <a:latin typeface="Arial Narrow" pitchFamily="34" charset="0"/>
              </a:rPr>
              <a:t>усне опитування;</a:t>
            </a:r>
          </a:p>
          <a:p>
            <a:pPr marL="285750" indent="-285750" algn="just">
              <a:buFontTx/>
              <a:buChar char="-"/>
            </a:pPr>
            <a:r>
              <a:rPr lang="uk-UA" sz="1800" dirty="0">
                <a:latin typeface="Arial Narrow" pitchFamily="34" charset="0"/>
              </a:rPr>
              <a:t>написання творів, рефератів, анотацій;</a:t>
            </a:r>
          </a:p>
          <a:p>
            <a:pPr marL="285750" indent="-285750" algn="just">
              <a:buFontTx/>
              <a:buChar char="-"/>
            </a:pPr>
            <a:r>
              <a:rPr lang="uk-UA" sz="1800" dirty="0">
                <a:latin typeface="Arial Narrow" pitchFamily="34" charset="0"/>
              </a:rPr>
              <a:t>презентація реферату;</a:t>
            </a:r>
          </a:p>
          <a:p>
            <a:pPr marL="285750" indent="-285750" algn="just">
              <a:buFontTx/>
              <a:buChar char="-"/>
            </a:pPr>
            <a:r>
              <a:rPr lang="uk-UA" sz="1800" dirty="0">
                <a:latin typeface="Arial Narrow" pitchFamily="34" charset="0"/>
              </a:rPr>
              <a:t>Виконання практичних і креативних вправ з лексики, стилістики.</a:t>
            </a:r>
          </a:p>
          <a:p>
            <a:pPr algn="just"/>
            <a:r>
              <a:rPr lang="uk-UA" sz="1800" b="1" dirty="0">
                <a:latin typeface="Arial Narrow" pitchFamily="34" charset="0"/>
              </a:rPr>
              <a:t>Підсумковий контроль:</a:t>
            </a:r>
          </a:p>
          <a:p>
            <a:pPr algn="just"/>
            <a:r>
              <a:rPr lang="uk-UA" sz="1800" dirty="0">
                <a:latin typeface="Arial Narrow" pitchFamily="34" charset="0"/>
              </a:rPr>
              <a:t>- диференційований залік / екзамен. </a:t>
            </a:r>
          </a:p>
          <a:p>
            <a:endParaRPr lang="uk-UA" sz="1800" dirty="0">
              <a:latin typeface="Arial Narrow" pitchFamily="34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7164288" y="1556792"/>
            <a:ext cx="1381125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8790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485</Words>
  <Application>Microsoft Office PowerPoint</Application>
  <PresentationFormat>Экран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Херсонський державний університет Факультет української й іноземної філології та журналістики Кафедра німецької та романської філології </vt:lpstr>
      <vt:lpstr>МЕТА КУРСУ</vt:lpstr>
      <vt:lpstr>ЗАВДАННЯ КУРСУ</vt:lpstr>
      <vt:lpstr>ПРОГРАМНІ РЕЗУЛЬТАТИ НАВЧАННЯ</vt:lpstr>
      <vt:lpstr>ПРОГРАМА КУРСУ</vt:lpstr>
      <vt:lpstr>КОНТРОЛЬ ЗНАНЬ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Херсонський державний університет Факультет української й іноземної філології та журналістики Кафедра німецької та романської філології </dc:title>
  <dc:creator>Admin</dc:creator>
  <cp:lastModifiedBy>Admin</cp:lastModifiedBy>
  <cp:revision>12</cp:revision>
  <dcterms:created xsi:type="dcterms:W3CDTF">2020-08-15T10:00:30Z</dcterms:created>
  <dcterms:modified xsi:type="dcterms:W3CDTF">2020-08-15T14:12:16Z</dcterms:modified>
</cp:coreProperties>
</file>